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F24251-08CF-4BA9-9D99-8391A248B621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13B670-1874-43D3-94A7-CC92899CA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D9CC3C-C046-47C5-965A-674CDE0ED25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C6E41-39E9-42BA-8651-9BF5E784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829761"/>
          </a:xfrm>
        </p:spPr>
        <p:txBody>
          <a:bodyPr>
            <a:normAutofit/>
          </a:bodyPr>
          <a:lstStyle/>
          <a:p>
            <a:r>
              <a:rPr lang="en-US" sz="4900" dirty="0" smtClean="0"/>
              <a:t>Emergency Evacuations:</a:t>
            </a:r>
            <a:br>
              <a:rPr lang="en-US" sz="4900" dirty="0" smtClean="0"/>
            </a:br>
            <a:r>
              <a:rPr lang="en-US" sz="4900" dirty="0" smtClean="0"/>
              <a:t> </a:t>
            </a:r>
            <a:r>
              <a:rPr lang="en-US" sz="5000" dirty="0" smtClean="0"/>
              <a:t>Multi-Level Apartments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077200" cy="1199704"/>
          </a:xfrm>
        </p:spPr>
        <p:txBody>
          <a:bodyPr>
            <a:normAutofit/>
          </a:bodyPr>
          <a:lstStyle/>
          <a:p>
            <a:r>
              <a:rPr lang="en-US" sz="295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and Volunteer “Fire Warden” Training</a:t>
            </a:r>
            <a:endParaRPr lang="en-US" sz="295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025" y="3657600"/>
            <a:ext cx="5633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/>
              <a:t>Resource developed by</a:t>
            </a:r>
          </a:p>
          <a:p>
            <a:pPr algn="r"/>
            <a:r>
              <a:rPr lang="en-US" sz="2000" i="1" dirty="0" smtClean="0"/>
              <a:t>Travis County Emergency Services District 2</a:t>
            </a:r>
          </a:p>
          <a:p>
            <a:pPr algn="r"/>
            <a:r>
              <a:rPr lang="en-US" sz="2000" i="1" smtClean="0"/>
              <a:t>for </a:t>
            </a:r>
            <a:r>
              <a:rPr lang="en-US" sz="2000" i="1" smtClean="0"/>
              <a:t>Self-Guided Training </a:t>
            </a:r>
            <a:r>
              <a:rPr lang="en-US" sz="2000" i="1" dirty="0" smtClean="0"/>
              <a:t>Purposes</a:t>
            </a:r>
            <a:endParaRPr lang="en-US" sz="2000" i="1" dirty="0"/>
          </a:p>
        </p:txBody>
      </p:sp>
      <p:pic>
        <p:nvPicPr>
          <p:cNvPr id="6" name="Picture 5" descr="Patch VECTOR JPG no stitching 8-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200400"/>
            <a:ext cx="1524000" cy="187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46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Steps Staff and Resident Fire Wardens Should Take </a:t>
            </a:r>
            <a:r>
              <a:rPr lang="en-US" sz="2600" b="1" u="sng" dirty="0" smtClean="0">
                <a:solidFill>
                  <a:srgbClr val="FF0000"/>
                </a:solidFill>
              </a:rPr>
              <a:t>DURING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a Fire Alarm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763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If </a:t>
            </a:r>
            <a:r>
              <a:rPr lang="en-US" sz="2000" dirty="0"/>
              <a:t>there is a fire or the alarm sounds, immediately take </a:t>
            </a:r>
            <a:r>
              <a:rPr lang="en-US" sz="2000" dirty="0" smtClean="0"/>
              <a:t>action! </a:t>
            </a:r>
          </a:p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Get </a:t>
            </a:r>
            <a:r>
              <a:rPr lang="en-US" sz="2000" dirty="0"/>
              <a:t>your Evacuation Plan </a:t>
            </a:r>
            <a:r>
              <a:rPr lang="en-US" sz="2000" dirty="0" smtClean="0"/>
              <a:t>list and marker, phone, vest</a:t>
            </a:r>
          </a:p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Check </a:t>
            </a:r>
            <a:r>
              <a:rPr lang="en-US" sz="2000" dirty="0"/>
              <a:t>your door for heat or signs of smoke, then exit your own unit IF safe to do so. (If not, SHELTER IN PLACE and call </a:t>
            </a:r>
            <a:r>
              <a:rPr lang="en-US" sz="2000" dirty="0" smtClean="0"/>
              <a:t>9-1-1.)</a:t>
            </a:r>
          </a:p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Knock </a:t>
            </a:r>
            <a:r>
              <a:rPr lang="en-US" sz="2000" dirty="0"/>
              <a:t>on the doors of your </a:t>
            </a:r>
            <a:r>
              <a:rPr lang="en-US" sz="2000" dirty="0" smtClean="0"/>
              <a:t>neighbors, alert </a:t>
            </a:r>
            <a:r>
              <a:rPr lang="en-US" sz="2000" dirty="0"/>
              <a:t>them to evacuate. 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Verify </a:t>
            </a:r>
            <a:r>
              <a:rPr lang="en-US" sz="2000" dirty="0"/>
              <a:t>that the stairwell </a:t>
            </a:r>
            <a:r>
              <a:rPr lang="en-US" sz="2000" dirty="0" smtClean="0"/>
              <a:t>(area </a:t>
            </a:r>
            <a:r>
              <a:rPr lang="en-US" sz="2000" dirty="0"/>
              <a:t>of refuge) is clear of </a:t>
            </a:r>
            <a:r>
              <a:rPr lang="en-US" sz="2000" dirty="0" smtClean="0"/>
              <a:t>smoke/danger.</a:t>
            </a:r>
            <a:endParaRPr lang="en-US" sz="2000" dirty="0"/>
          </a:p>
          <a:p>
            <a:pPr lvl="0"/>
            <a:r>
              <a:rPr lang="en-US" sz="2000" dirty="0"/>
              <a:t>Calmly direct neighbors to the closest exit and/or the area of </a:t>
            </a:r>
            <a:r>
              <a:rPr lang="en-US" sz="2000" dirty="0" smtClean="0"/>
              <a:t>refuge.</a:t>
            </a:r>
          </a:p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Provide assistance if possible to refuge area for impaired neighbors. If this isn’t possible, notify </a:t>
            </a:r>
            <a:r>
              <a:rPr lang="en-US" sz="2000" dirty="0"/>
              <a:t>9-1-1 of their </a:t>
            </a:r>
            <a:r>
              <a:rPr lang="en-US" sz="2000" dirty="0" smtClean="0"/>
              <a:t>location.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28600"/>
            <a:ext cx="4724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Elevators should NEVER be used in a fire / emergency except when the elevator is under the direct control of Fire Dept.!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At the interior area of refuge, perform a head count and mark your list of residents IF fire is not nearby. … If you are in the vicinity of the fire, begin guiding an orderly escape down/out to an exterior staging area and THEN account for residents. 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Monitor the stairwell as your residents evacuate down/out, and maintain a calm and orderly flow to the RIGHT side of the stairwell. 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Once outside at staging area, find a staff person or firefighter and tell them who isn’t accounted for and/or who needs help. </a:t>
            </a:r>
            <a:r>
              <a:rPr lang="en-US" dirty="0"/>
              <a:t>P</a:t>
            </a:r>
            <a:r>
              <a:rPr lang="en-US" dirty="0" smtClean="0"/>
              <a:t>rovide them with any info you have about condition of your floor.</a:t>
            </a:r>
            <a:endParaRPr lang="en-US" dirty="0"/>
          </a:p>
        </p:txBody>
      </p:sp>
      <p:pic>
        <p:nvPicPr>
          <p:cNvPr id="4" name="Picture 3" descr="dreamstime 2-26 Firefigh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47977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525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Anticipating issues during a drill or an actual emergency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will staff communicate with each other in an emergency? </a:t>
            </a:r>
          </a:p>
          <a:p>
            <a:endParaRPr lang="en-US" sz="2200" dirty="0" smtClean="0"/>
          </a:p>
          <a:p>
            <a:r>
              <a:rPr lang="en-US" sz="2200" dirty="0" smtClean="0"/>
              <a:t>How do we decide whether to advise residents of a particular wing or floor to “shelter in place” or evacuate? </a:t>
            </a:r>
          </a:p>
        </p:txBody>
      </p:sp>
      <p:pic>
        <p:nvPicPr>
          <p:cNvPr id="4" name="Picture 3" descr="wheelchair-user-evacuation-mattress-stairway-evacuation-evacuation-chair-evacmat-500x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5668" y="3352800"/>
            <a:ext cx="3368332" cy="2918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495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if a resident refuses to evacuate their unit?</a:t>
            </a:r>
          </a:p>
          <a:p>
            <a:endParaRPr lang="en-US" sz="2200" dirty="0" smtClean="0"/>
          </a:p>
          <a:p>
            <a:r>
              <a:rPr lang="en-US" sz="2200" dirty="0" smtClean="0"/>
              <a:t>What if a resident needs rescue assistance (i.e. mobility issues)… where and how should they stage?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467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Emergency Evacuation / Fire Drills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4582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facility will conduct a basic (</a:t>
            </a:r>
            <a:r>
              <a:rPr lang="en-US" sz="2200" u="sng" dirty="0" smtClean="0"/>
              <a:t>limited</a:t>
            </a:r>
            <a:r>
              <a:rPr lang="en-US" sz="2200" dirty="0" smtClean="0"/>
              <a:t>) Emergency/Fire Drill within the next few weeks. We do not anticipate that all buildings will actually be evacuated. </a:t>
            </a:r>
          </a:p>
          <a:p>
            <a:endParaRPr lang="en-US" sz="2200" dirty="0" smtClean="0"/>
          </a:p>
          <a:p>
            <a:r>
              <a:rPr lang="en-US" sz="2200" dirty="0" smtClean="0"/>
              <a:t>The date will be shared with all residents. But please keep the exact time and other details confidential, only for staff and volunteer resident fire wardens!</a:t>
            </a:r>
          </a:p>
          <a:p>
            <a:endParaRPr lang="en-US" sz="2200" dirty="0" smtClean="0"/>
          </a:p>
          <a:p>
            <a:r>
              <a:rPr lang="en-US" sz="2200" dirty="0" smtClean="0"/>
              <a:t>We will let the Fire Department know about our drill as a courtesy, but they will not be on site. We are responsible for our own drills. </a:t>
            </a:r>
          </a:p>
          <a:p>
            <a:endParaRPr lang="en-US" sz="2200" dirty="0" smtClean="0"/>
          </a:p>
          <a:p>
            <a:r>
              <a:rPr lang="en-US" sz="2200" dirty="0" smtClean="0"/>
              <a:t>As we do these drills in the future</a:t>
            </a:r>
            <a:r>
              <a:rPr lang="en-US" sz="2200" smtClean="0"/>
              <a:t>, we’ll </a:t>
            </a:r>
            <a:r>
              <a:rPr lang="en-US" sz="2200" dirty="0" smtClean="0"/>
              <a:t>try to vary the time of the drill and other details (such as the “fire” location). </a:t>
            </a:r>
          </a:p>
          <a:p>
            <a:endParaRPr lang="en-US" sz="23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56220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Today’s Training</a:t>
            </a:r>
            <a:endParaRPr lang="en-US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504" y="990600"/>
            <a:ext cx="7747634" cy="5432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Importance of Having and Practicing an Emergency </a:t>
            </a:r>
            <a:r>
              <a:rPr lang="en-US" sz="2000" dirty="0" err="1" smtClean="0"/>
              <a:t>Evac</a:t>
            </a:r>
            <a:r>
              <a:rPr lang="en-US" sz="2000" dirty="0" smtClean="0"/>
              <a:t>. Plan</a:t>
            </a:r>
          </a:p>
          <a:p>
            <a:endParaRPr lang="en-US" sz="1000" dirty="0"/>
          </a:p>
          <a:p>
            <a:r>
              <a:rPr lang="en-US" sz="2000" dirty="0" smtClean="0"/>
              <a:t>Fire Dangers and Characteristics</a:t>
            </a:r>
          </a:p>
          <a:p>
            <a:endParaRPr lang="en-US" sz="1000" dirty="0"/>
          </a:p>
          <a:p>
            <a:r>
              <a:rPr lang="en-US" sz="2000" dirty="0" smtClean="0"/>
              <a:t>Fire Safety Systems and Design Features of this Facility </a:t>
            </a:r>
          </a:p>
          <a:p>
            <a:r>
              <a:rPr lang="en-US" sz="1700" dirty="0" smtClean="0"/>
              <a:t> </a:t>
            </a:r>
            <a:endParaRPr lang="en-US" sz="1000" dirty="0"/>
          </a:p>
          <a:p>
            <a:r>
              <a:rPr lang="en-US" sz="2000" dirty="0" smtClean="0"/>
              <a:t>Basic Functions of Volunteer Fire Wardens </a:t>
            </a:r>
            <a:r>
              <a:rPr lang="en-US" sz="2000" b="1" u="sng" dirty="0" smtClean="0"/>
              <a:t>PRIOR</a:t>
            </a:r>
            <a:r>
              <a:rPr lang="en-US" sz="2000" dirty="0" smtClean="0"/>
              <a:t> to an Alarm</a:t>
            </a:r>
          </a:p>
          <a:p>
            <a:endParaRPr lang="en-US" sz="1000" dirty="0" smtClean="0"/>
          </a:p>
          <a:p>
            <a:r>
              <a:rPr lang="en-US" sz="2000" dirty="0" smtClean="0"/>
              <a:t>Overview of this Facility’s Emergency Evacuation Plan: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Items Only for Staff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Items for Staff </a:t>
            </a:r>
            <a:r>
              <a:rPr lang="en-US" sz="2000" b="1" u="sng" dirty="0" smtClean="0"/>
              <a:t>and</a:t>
            </a:r>
            <a:r>
              <a:rPr lang="en-US" sz="2000" dirty="0" smtClean="0"/>
              <a:t> Volunteer Fire Wardens</a:t>
            </a:r>
          </a:p>
          <a:p>
            <a:endParaRPr lang="en-US" sz="1000" dirty="0" smtClean="0"/>
          </a:p>
          <a:p>
            <a:r>
              <a:rPr lang="en-US" sz="2000" dirty="0" smtClean="0"/>
              <a:t>Steps Staff &amp; Fire Wardens Should Take </a:t>
            </a:r>
            <a:r>
              <a:rPr lang="en-US" sz="2000" b="1" u="sng" dirty="0" smtClean="0"/>
              <a:t>DURING</a:t>
            </a:r>
            <a:r>
              <a:rPr lang="en-US" sz="2000" dirty="0" smtClean="0"/>
              <a:t> a Fire Alarm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Visit a wing of an upper floor for visuals and scenarios</a:t>
            </a:r>
          </a:p>
          <a:p>
            <a:pPr lvl="1"/>
            <a:endParaRPr lang="en-US" sz="1400" dirty="0" smtClean="0"/>
          </a:p>
          <a:p>
            <a:endParaRPr lang="en-US" sz="1000" dirty="0"/>
          </a:p>
          <a:p>
            <a:r>
              <a:rPr lang="en-US" sz="2000" dirty="0" smtClean="0"/>
              <a:t>Next Steps to Prepare for Upcoming Fire Drill!</a:t>
            </a: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914400"/>
            <a:ext cx="406601" cy="457200"/>
          </a:xfrm>
          <a:prstGeom prst="rect">
            <a:avLst/>
          </a:prstGeom>
          <a:noFill/>
        </p:spPr>
      </p:pic>
      <p:pic>
        <p:nvPicPr>
          <p:cNvPr id="5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1371600"/>
            <a:ext cx="406601" cy="457200"/>
          </a:xfrm>
          <a:prstGeom prst="rect">
            <a:avLst/>
          </a:prstGeom>
          <a:noFill/>
        </p:spPr>
      </p:pic>
      <p:pic>
        <p:nvPicPr>
          <p:cNvPr id="6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1828800"/>
            <a:ext cx="406601" cy="457200"/>
          </a:xfrm>
          <a:prstGeom prst="rect">
            <a:avLst/>
          </a:prstGeom>
          <a:noFill/>
        </p:spPr>
      </p:pic>
      <p:pic>
        <p:nvPicPr>
          <p:cNvPr id="7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2362200"/>
            <a:ext cx="406601" cy="457200"/>
          </a:xfrm>
          <a:prstGeom prst="rect">
            <a:avLst/>
          </a:prstGeom>
          <a:noFill/>
        </p:spPr>
      </p:pic>
      <p:pic>
        <p:nvPicPr>
          <p:cNvPr id="8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2895600"/>
            <a:ext cx="406601" cy="457200"/>
          </a:xfrm>
          <a:prstGeom prst="rect">
            <a:avLst/>
          </a:prstGeom>
          <a:noFill/>
        </p:spPr>
      </p:pic>
      <p:pic>
        <p:nvPicPr>
          <p:cNvPr id="9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3886200"/>
            <a:ext cx="406601" cy="457200"/>
          </a:xfrm>
          <a:prstGeom prst="rect">
            <a:avLst/>
          </a:prstGeom>
          <a:noFill/>
        </p:spPr>
      </p:pic>
      <p:pic>
        <p:nvPicPr>
          <p:cNvPr id="10" name="Picture 2" descr="C:\Users\astrupeck\AppData\Local\Microsoft\Windows\Temporary Internet Files\Content.IE5\7EH0G1TJ\firecracker_burst_bb_cutie_mark_by_durpy-d4orfo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4876800"/>
            <a:ext cx="406601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67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Having and Practicing a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457200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Required by Fire Code</a:t>
            </a:r>
          </a:p>
          <a:p>
            <a:r>
              <a:rPr lang="en-US" sz="2000" dirty="0" smtClean="0"/>
              <a:t>Section 404 of the International Fire Code covers Fire Safety &amp; Evacuation Plans. The International Fire Code requires that this facility holds some type of evacuation drill four times a year (405.2). The plan must be reviewed by management for any necessary updates at least once a year. Employees must be trained on the evacuation plan when they are hired and again at least once a year, with a record confirming. The plan must include an emergency evacuation for each dwelling unit. A diagram depicting two evacuation routes must be posted at every egress door.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8006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a plan?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review the plan?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practice the plan? 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029200"/>
            <a:ext cx="9144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066800"/>
            <a:ext cx="4114800" cy="2899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4191000"/>
            <a:ext cx="3661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WHY is it important…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94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Dangers and Characteristics</a:t>
            </a:r>
          </a:p>
        </p:txBody>
      </p:sp>
      <p:pic>
        <p:nvPicPr>
          <p:cNvPr id="2050" name="Picture 2" descr="C:\Users\astrupeck\AppData\Local\Microsoft\Windows\Temporary Internet Files\Content.IE5\RGUAXOXL\flam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</p:spPr>
      </p:pic>
      <p:pic>
        <p:nvPicPr>
          <p:cNvPr id="4" name="Picture 3" descr="Fire_triangle-300x2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19200"/>
            <a:ext cx="2819400" cy="242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038600"/>
            <a:ext cx="37465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Flame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Heat 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Smoke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Suffocation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Toxic Gases and Vapors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91630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Safety Systems and Design Features of this Facility </a:t>
            </a:r>
          </a:p>
          <a:p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**as applicable!**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53575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Unit Smoke Detectors      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Fire Sprinkler System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Fire Alarm System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Manual Pull Stations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Unit Self-Closing, Fire-Rated Doors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Building Self-Closing, Fire-Rated Doors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(Ability to horizontally evacuate)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Areas of Refuge (Stairwells)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Multiple Paths of Escape/Egress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Emergency Back-Up Power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Lighted Exits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sprinkl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066800"/>
            <a:ext cx="2514600" cy="2209800"/>
          </a:xfrm>
          <a:prstGeom prst="rect">
            <a:avLst/>
          </a:prstGeom>
        </p:spPr>
      </p:pic>
      <p:pic>
        <p:nvPicPr>
          <p:cNvPr id="6" name="Picture 5" descr="Cross-Corridor-Fire-Doors-L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419600" cy="3352800"/>
          </a:xfrm>
          <a:prstGeom prst="rect">
            <a:avLst/>
          </a:prstGeom>
        </p:spPr>
      </p:pic>
      <p:pic>
        <p:nvPicPr>
          <p:cNvPr id="7" name="Picture 6" descr="exit-sign-emergency-light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52975"/>
            <a:ext cx="41910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7126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Functions of Volunteer “Resident Fire Wardens”</a:t>
            </a:r>
          </a:p>
          <a:p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 Fire Alarm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5240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Be a positive role model for fire </a:t>
            </a:r>
            <a:r>
              <a:rPr lang="en-US" sz="2000" dirty="0" smtClean="0"/>
              <a:t> safety and preparedness!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Stay </a:t>
            </a:r>
            <a:r>
              <a:rPr lang="en-US" sz="2000" dirty="0"/>
              <a:t>vigilant </a:t>
            </a:r>
            <a:r>
              <a:rPr lang="en-US" sz="2000" dirty="0" smtClean="0"/>
              <a:t>to </a:t>
            </a:r>
            <a:r>
              <a:rPr lang="en-US" sz="2000" dirty="0"/>
              <a:t>spot potential fire hazards on your </a:t>
            </a:r>
            <a:r>
              <a:rPr lang="en-US" sz="2000" dirty="0" smtClean="0"/>
              <a:t>wing/floor. Work with Management as needed.</a:t>
            </a:r>
          </a:p>
        </p:txBody>
      </p:sp>
      <p:pic>
        <p:nvPicPr>
          <p:cNvPr id="6" name="Picture 5" descr="senior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038600" cy="247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810000"/>
            <a:ext cx="8686799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Ensure all neighbors on your wing/floor (</a:t>
            </a:r>
            <a:r>
              <a:rPr lang="en-US" sz="2000" b="1" u="sng" dirty="0" smtClean="0"/>
              <a:t>including newcomers</a:t>
            </a:r>
            <a:r>
              <a:rPr lang="en-US" sz="2000" dirty="0" smtClean="0"/>
              <a:t>!) know who their wardens and assistant wardens are.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Review with them generally where to go (escape routes, areas of refuge, and exterior staging areas) and what to do in case of fire.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2000" b="1" u="sng" dirty="0" smtClean="0"/>
              <a:t>Keep handy a printed copy of the Evacuation Plan </a:t>
            </a:r>
            <a:r>
              <a:rPr lang="en-US" sz="2000" dirty="0" smtClean="0"/>
              <a:t>and review it frequently. With this, keep the list of residents on your wing/floor that should be provided to you by  management. </a:t>
            </a:r>
          </a:p>
          <a:p>
            <a:pPr lvl="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34" y="152400"/>
            <a:ext cx="88857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this Facility’s Emergency Evacuation Plan:</a:t>
            </a:r>
          </a:p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FOR 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343399" cy="4555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Current </a:t>
            </a:r>
            <a:r>
              <a:rPr lang="en-US" sz="2000" dirty="0"/>
              <a:t>list of all </a:t>
            </a:r>
            <a:r>
              <a:rPr lang="en-US" sz="2000" b="1" u="sng" dirty="0"/>
              <a:t>employees with contact </a:t>
            </a:r>
            <a:r>
              <a:rPr lang="en-US" sz="2000" b="1" u="sng" dirty="0" smtClean="0"/>
              <a:t>information</a:t>
            </a:r>
          </a:p>
          <a:p>
            <a:pPr lvl="0"/>
            <a:endParaRPr lang="en-US" sz="1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Fire Safety Director and Assistant Director(s) </a:t>
            </a:r>
            <a:r>
              <a:rPr lang="en-US" sz="2000" dirty="0" smtClean="0"/>
              <a:t>identified</a:t>
            </a:r>
          </a:p>
          <a:p>
            <a:pPr lvl="0"/>
            <a:endParaRPr lang="en-US" sz="1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Outline and assignment of  </a:t>
            </a:r>
            <a:r>
              <a:rPr lang="en-US" sz="2000" b="1" u="sng" dirty="0"/>
              <a:t>p</a:t>
            </a:r>
            <a:r>
              <a:rPr lang="en-US" sz="2000" b="1" u="sng" dirty="0" smtClean="0"/>
              <a:t>rocedures </a:t>
            </a:r>
            <a:r>
              <a:rPr lang="en-US" sz="2000" b="1" u="sng" dirty="0"/>
              <a:t>for critical </a:t>
            </a:r>
            <a:r>
              <a:rPr lang="en-US" sz="2000" b="1" u="sng" dirty="0" smtClean="0"/>
              <a:t>equipment </a:t>
            </a:r>
            <a:r>
              <a:rPr lang="en-US" sz="2000" i="1" dirty="0" smtClean="0"/>
              <a:t>(PA system if applicable, fire alarm </a:t>
            </a:r>
            <a:r>
              <a:rPr lang="en-US" sz="2000" i="1" dirty="0"/>
              <a:t>panels, manual pulls, fire extinguishers, flammable materials </a:t>
            </a:r>
            <a:r>
              <a:rPr lang="en-US" sz="2000" i="1" dirty="0" smtClean="0"/>
              <a:t>storage, etc)</a:t>
            </a:r>
          </a:p>
          <a:p>
            <a:pPr lvl="0"/>
            <a:endParaRPr lang="en-US" sz="1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Agreements </a:t>
            </a:r>
            <a:r>
              <a:rPr lang="en-US" sz="2000" dirty="0"/>
              <a:t>in place for </a:t>
            </a:r>
            <a:r>
              <a:rPr lang="en-US" sz="2000" dirty="0" smtClean="0"/>
              <a:t>any       </a:t>
            </a:r>
            <a:r>
              <a:rPr lang="en-US" sz="2000" b="1" u="sng" dirty="0" smtClean="0"/>
              <a:t>off-site </a:t>
            </a:r>
            <a:r>
              <a:rPr lang="en-US" sz="2000" b="1" u="sng" dirty="0"/>
              <a:t>shelter</a:t>
            </a:r>
            <a:r>
              <a:rPr lang="en-US" sz="2000" b="1" dirty="0"/>
              <a:t> </a:t>
            </a:r>
            <a:r>
              <a:rPr lang="en-US" sz="2000" dirty="0"/>
              <a:t>and emergency </a:t>
            </a:r>
            <a:r>
              <a:rPr lang="en-US" sz="2000" dirty="0" smtClean="0"/>
              <a:t>transportation, </a:t>
            </a:r>
            <a:r>
              <a:rPr lang="en-US" sz="2000" b="1" i="1" dirty="0" smtClean="0">
                <a:solidFill>
                  <a:srgbClr val="FF0000"/>
                </a:solidFill>
              </a:rPr>
              <a:t>if applicable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0386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If applicable</a:t>
            </a:r>
            <a:r>
              <a:rPr lang="en-US" sz="2000" dirty="0" smtClean="0"/>
              <a:t>, staff procedures for </a:t>
            </a:r>
            <a:r>
              <a:rPr lang="en-US" sz="2000" b="1" u="sng" dirty="0" smtClean="0"/>
              <a:t>assisted rescues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If applicable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ist of staff knowledgeable</a:t>
            </a:r>
          </a:p>
          <a:p>
            <a:r>
              <a:rPr lang="en-US" sz="2000" dirty="0" smtClean="0"/>
              <a:t>in </a:t>
            </a:r>
            <a:r>
              <a:rPr lang="en-US" sz="2000" b="1" u="sng" dirty="0" smtClean="0"/>
              <a:t>CPR and/or First Aid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ocation of AED’s and supplies</a:t>
            </a:r>
          </a:p>
        </p:txBody>
      </p:sp>
      <p:pic>
        <p:nvPicPr>
          <p:cNvPr id="6" name="Picture 5" descr="srx-apartment-fire-s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62000"/>
            <a:ext cx="4572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this Facility’s Emergency Evacuation Plan:</a:t>
            </a:r>
          </a:p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FOR STAFF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 FIRE WARDENS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487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Procedure </a:t>
            </a:r>
            <a:r>
              <a:rPr lang="en-US" sz="2000" dirty="0"/>
              <a:t>for reporting a </a:t>
            </a:r>
            <a:r>
              <a:rPr lang="en-US" sz="2000" dirty="0" smtClean="0"/>
              <a:t>fire/emergency to first responders</a:t>
            </a:r>
          </a:p>
          <a:p>
            <a:pPr lvl="0"/>
            <a:endParaRPr lang="en-US" sz="1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Procedure </a:t>
            </a:r>
            <a:r>
              <a:rPr lang="en-US" sz="2000" dirty="0"/>
              <a:t>for notifying occupants of </a:t>
            </a:r>
            <a:r>
              <a:rPr lang="en-US" sz="2000" dirty="0" smtClean="0"/>
              <a:t>an emergency </a:t>
            </a:r>
            <a:r>
              <a:rPr lang="en-US" sz="2000" dirty="0"/>
              <a:t>(fire, </a:t>
            </a:r>
            <a:r>
              <a:rPr lang="en-US" sz="2000" dirty="0" err="1"/>
              <a:t>haz</a:t>
            </a:r>
            <a:r>
              <a:rPr lang="en-US" sz="2000" dirty="0"/>
              <a:t> mat, tornado, etc</a:t>
            </a:r>
            <a:r>
              <a:rPr lang="en-US" sz="20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endParaRPr lang="en-US" sz="1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Escape </a:t>
            </a:r>
            <a:r>
              <a:rPr lang="en-US" sz="2000" dirty="0"/>
              <a:t>routes for all floors of all </a:t>
            </a:r>
            <a:r>
              <a:rPr lang="en-US" sz="2000" dirty="0" smtClean="0"/>
              <a:t>buildings/wing, per map and signs. </a:t>
            </a:r>
          </a:p>
          <a:p>
            <a:pPr lvl="0">
              <a:buFont typeface="Arial" pitchFamily="34" charset="0"/>
              <a:buChar char="•"/>
            </a:pPr>
            <a:endParaRPr lang="en-US" sz="1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Interior </a:t>
            </a:r>
            <a:r>
              <a:rPr lang="en-US" sz="2000" dirty="0"/>
              <a:t>areas of refuge for all floors of all </a:t>
            </a:r>
            <a:r>
              <a:rPr lang="en-US" sz="2000" dirty="0" smtClean="0"/>
              <a:t>buildings, per map and signs. </a:t>
            </a:r>
          </a:p>
          <a:p>
            <a:pPr lvl="0">
              <a:buFont typeface="Arial" pitchFamily="34" charset="0"/>
              <a:buChar char="•"/>
            </a:pPr>
            <a:endParaRPr lang="en-US" sz="1000" dirty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List of </a:t>
            </a:r>
            <a:r>
              <a:rPr lang="en-US" sz="2000" dirty="0"/>
              <a:t>o</a:t>
            </a:r>
            <a:r>
              <a:rPr lang="en-US" sz="2000" dirty="0" smtClean="0"/>
              <a:t>ccupants who </a:t>
            </a:r>
            <a:r>
              <a:rPr lang="en-US" sz="2000" dirty="0"/>
              <a:t>may require rescue </a:t>
            </a:r>
            <a:r>
              <a:rPr lang="en-US" sz="2000" dirty="0" smtClean="0"/>
              <a:t>assistance and their type of impairment, per building/wing and floor.</a:t>
            </a:r>
          </a:p>
        </p:txBody>
      </p:sp>
      <p:pic>
        <p:nvPicPr>
          <p:cNvPr id="5" name="Picture 4" descr="old-man-wheelchair 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739" y="1524000"/>
            <a:ext cx="3827261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cuation-assembly-area-sign-k-0090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1981200" cy="2611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Exterior staging (assembly) area, per map and signs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Procedure to account for all </a:t>
            </a:r>
            <a:r>
              <a:rPr lang="en-US" sz="2200" b="1" u="sng" dirty="0" smtClean="0"/>
              <a:t>staff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Procedure to account for all </a:t>
            </a:r>
            <a:r>
              <a:rPr lang="en-US" sz="2200" b="1" u="sng" dirty="0" smtClean="0"/>
              <a:t>residents</a:t>
            </a:r>
            <a:r>
              <a:rPr lang="en-US" sz="2200" dirty="0" smtClean="0"/>
              <a:t> … including role of Volunteer Resident Fire Wardens</a:t>
            </a:r>
            <a:endParaRPr lang="en-US" sz="2200" dirty="0"/>
          </a:p>
        </p:txBody>
      </p:sp>
      <p:pic>
        <p:nvPicPr>
          <p:cNvPr id="7" name="Picture 6" descr="srx-apartment-fire-s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143000"/>
            <a:ext cx="4419600" cy="27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524</TotalTime>
  <Words>1163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Emergency Evacuations:  Multi-Level Apartments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TCESD2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Evacuations: Senior Multi-Level Facilities</dc:title>
  <dc:creator>Allison Strupeck</dc:creator>
  <cp:lastModifiedBy>Allison Strupeck</cp:lastModifiedBy>
  <cp:revision>77</cp:revision>
  <dcterms:created xsi:type="dcterms:W3CDTF">2017-04-26T18:13:18Z</dcterms:created>
  <dcterms:modified xsi:type="dcterms:W3CDTF">2017-11-27T18:29:43Z</dcterms:modified>
</cp:coreProperties>
</file>